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6" r:id="rId1"/>
  </p:sldMasterIdLst>
  <p:notesMasterIdLst>
    <p:notesMasterId r:id="rId10"/>
  </p:notesMasterIdLst>
  <p:sldIdLst>
    <p:sldId id="256" r:id="rId2"/>
    <p:sldId id="258" r:id="rId3"/>
    <p:sldId id="259" r:id="rId4"/>
    <p:sldId id="260" r:id="rId5"/>
    <p:sldId id="263" r:id="rId6"/>
    <p:sldId id="264" r:id="rId7"/>
    <p:sldId id="262" r:id="rId8"/>
    <p:sldId id="261"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79390" autoAdjust="0"/>
  </p:normalViewPr>
  <p:slideViewPr>
    <p:cSldViewPr snapToGrid="0">
      <p:cViewPr>
        <p:scale>
          <a:sx n="78" d="100"/>
          <a:sy n="78" d="100"/>
        </p:scale>
        <p:origin x="378" y="-6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458A7E-F03E-487C-BE4E-7176859D6D99}" type="datetimeFigureOut">
              <a:rPr lang="en-GB" smtClean="0"/>
              <a:t>21/11/2020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5B9E28-18F7-402A-BE73-B55D25BBFA07}" type="slidenum">
              <a:rPr lang="en-GB" smtClean="0"/>
              <a:t>‹#›</a:t>
            </a:fld>
            <a:endParaRPr lang="en-GB"/>
          </a:p>
        </p:txBody>
      </p:sp>
    </p:spTree>
    <p:extLst>
      <p:ext uri="{BB962C8B-B14F-4D97-AF65-F5344CB8AC3E}">
        <p14:creationId xmlns:p14="http://schemas.microsoft.com/office/powerpoint/2010/main" val="3568437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One</a:t>
            </a:r>
            <a:r>
              <a:rPr lang="en-GB" baseline="0" dirty="0"/>
              <a:t> of the major decisions for HRM is how the operations in the foreign market will be staffed. </a:t>
            </a:r>
            <a:endParaRPr lang="en-GB" dirty="0"/>
          </a:p>
        </p:txBody>
      </p:sp>
      <p:sp>
        <p:nvSpPr>
          <p:cNvPr id="4" name="Slide Number Placeholder 3"/>
          <p:cNvSpPr>
            <a:spLocks noGrp="1"/>
          </p:cNvSpPr>
          <p:nvPr>
            <p:ph type="sldNum" sz="quarter" idx="10"/>
          </p:nvPr>
        </p:nvSpPr>
        <p:spPr/>
        <p:txBody>
          <a:bodyPr/>
          <a:lstStyle/>
          <a:p>
            <a:fld id="{0F5B9E28-18F7-402A-BE73-B55D25BBFA07}" type="slidenum">
              <a:rPr lang="en-GB" smtClean="0"/>
              <a:t>2</a:t>
            </a:fld>
            <a:endParaRPr lang="en-GB"/>
          </a:p>
        </p:txBody>
      </p:sp>
    </p:spTree>
    <p:extLst>
      <p:ext uri="{BB962C8B-B14F-4D97-AF65-F5344CB8AC3E}">
        <p14:creationId xmlns:p14="http://schemas.microsoft.com/office/powerpoint/2010/main" val="16382705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lang="en-GB" dirty="0"/>
              <a:t>The advantages o</a:t>
            </a:r>
            <a:r>
              <a:rPr lang="en-GB" sz="1200" b="0" i="0" kern="1200" dirty="0">
                <a:solidFill>
                  <a:schemeClr val="tx1"/>
                </a:solidFill>
                <a:effectLst/>
                <a:latin typeface="+mn-lt"/>
                <a:ea typeface="+mn-ea"/>
                <a:cs typeface="+mn-cs"/>
              </a:rPr>
              <a:t>f hiring a host-country personnel is an important consideration when designing the staffing strategy. First, it is less costly in both moving expenses and training. Local employees </a:t>
            </a:r>
            <a:r>
              <a:rPr lang="en-GB" sz="1200" b="0" i="0" kern="1200" baseline="0" dirty="0">
                <a:solidFill>
                  <a:schemeClr val="tx1"/>
                </a:solidFill>
                <a:effectLst/>
                <a:latin typeface="+mn-lt"/>
                <a:ea typeface="+mn-ea"/>
                <a:cs typeface="+mn-cs"/>
              </a:rPr>
              <a:t>ma</a:t>
            </a:r>
            <a:r>
              <a:rPr lang="en-GB" sz="1200" b="0" i="0" kern="1200" dirty="0">
                <a:solidFill>
                  <a:schemeClr val="tx1"/>
                </a:solidFill>
                <a:effectLst/>
                <a:latin typeface="+mn-lt"/>
                <a:ea typeface="+mn-ea"/>
                <a:cs typeface="+mn-cs"/>
              </a:rPr>
              <a:t>y be more productive from the start, as</a:t>
            </a:r>
            <a:r>
              <a:rPr lang="en-GB" sz="1200" b="0" i="0" kern="1200" baseline="0" dirty="0">
                <a:solidFill>
                  <a:schemeClr val="tx1"/>
                </a:solidFill>
                <a:effectLst/>
                <a:latin typeface="+mn-lt"/>
                <a:ea typeface="+mn-ea"/>
                <a:cs typeface="+mn-cs"/>
              </a:rPr>
              <a:t> they do not </a:t>
            </a:r>
            <a:r>
              <a:rPr lang="en-GB" sz="1200" b="0" i="0" kern="1200" dirty="0">
                <a:solidFill>
                  <a:schemeClr val="tx1"/>
                </a:solidFill>
                <a:effectLst/>
                <a:latin typeface="+mn-lt"/>
                <a:ea typeface="+mn-ea"/>
                <a:cs typeface="+mn-cs"/>
              </a:rPr>
              <a:t>have many of the cultural challenges associated with the new</a:t>
            </a:r>
            <a:r>
              <a:rPr lang="en-GB" sz="1200" b="0" i="0" kern="1200" baseline="0" dirty="0">
                <a:solidFill>
                  <a:schemeClr val="tx1"/>
                </a:solidFill>
                <a:effectLst/>
                <a:latin typeface="+mn-lt"/>
                <a:ea typeface="+mn-ea"/>
                <a:cs typeface="+mn-cs"/>
              </a:rPr>
              <a:t> market</a:t>
            </a:r>
            <a:r>
              <a:rPr lang="en-GB" sz="1200" b="0" i="0" kern="1200" dirty="0">
                <a:solidFill>
                  <a:schemeClr val="tx1"/>
                </a:solidFill>
                <a:effectLst/>
                <a:latin typeface="+mn-lt"/>
                <a:ea typeface="+mn-ea"/>
                <a:cs typeface="+mn-cs"/>
              </a:rPr>
              <a:t>. They are already</a:t>
            </a:r>
            <a:r>
              <a:rPr lang="en-GB" sz="1200" b="0" i="0" kern="1200" baseline="0" dirty="0">
                <a:solidFill>
                  <a:schemeClr val="tx1"/>
                </a:solidFill>
                <a:effectLst/>
                <a:latin typeface="+mn-lt"/>
                <a:ea typeface="+mn-ea"/>
                <a:cs typeface="+mn-cs"/>
              </a:rPr>
              <a:t> there and this means that they understand culture in the foreign market in and out, consumer preferences, language, as well as  the </a:t>
            </a:r>
            <a:r>
              <a:rPr lang="en-GB" sz="1200" b="0" i="0" kern="1200" dirty="0">
                <a:solidFill>
                  <a:schemeClr val="tx1"/>
                </a:solidFill>
                <a:effectLst/>
                <a:latin typeface="+mn-lt"/>
                <a:ea typeface="+mn-ea"/>
                <a:cs typeface="+mn-cs"/>
              </a:rPr>
              <a:t>laws</a:t>
            </a:r>
            <a:r>
              <a:rPr lang="en-GB" sz="1200" b="0" i="0" kern="1200" baseline="0" dirty="0">
                <a:solidFill>
                  <a:schemeClr val="tx1"/>
                </a:solidFill>
                <a:effectLst/>
                <a:latin typeface="+mn-lt"/>
                <a:ea typeface="+mn-ea"/>
                <a:cs typeface="+mn-cs"/>
              </a:rPr>
              <a:t> that might be a big challenge to expatriates.  </a:t>
            </a:r>
          </a:p>
          <a:p>
            <a:pPr marL="0" lvl="0" indent="0">
              <a:buNone/>
            </a:pPr>
            <a:endParaRPr lang="en-GB" sz="1200" b="0" i="0" kern="1200" baseline="0" dirty="0">
              <a:solidFill>
                <a:schemeClr val="tx1"/>
              </a:solidFill>
              <a:effectLst/>
              <a:latin typeface="+mn-lt"/>
              <a:ea typeface="+mn-ea"/>
              <a:cs typeface="+mn-cs"/>
            </a:endParaRPr>
          </a:p>
          <a:p>
            <a:pPr marL="0" lvl="0" indent="0">
              <a:buNone/>
            </a:pPr>
            <a:r>
              <a:rPr lang="en-GB" sz="1200" b="0" i="0" kern="1200" baseline="0" dirty="0">
                <a:solidFill>
                  <a:schemeClr val="tx1"/>
                </a:solidFill>
                <a:effectLst/>
                <a:latin typeface="+mn-lt"/>
                <a:ea typeface="+mn-ea"/>
                <a:cs typeface="+mn-cs"/>
              </a:rPr>
              <a:t>A study conducted by </a:t>
            </a:r>
            <a:r>
              <a:rPr lang="en-GB" dirty="0" err="1"/>
              <a:t>Trompenaars</a:t>
            </a:r>
            <a:r>
              <a:rPr lang="en-GB" baseline="0" dirty="0"/>
              <a:t> </a:t>
            </a:r>
            <a:r>
              <a:rPr lang="en-GB" dirty="0"/>
              <a:t>&amp; Hampden-Turner </a:t>
            </a:r>
            <a:r>
              <a:rPr lang="en-GB" sz="1200" b="0" i="0" kern="1200" baseline="0" dirty="0">
                <a:solidFill>
                  <a:schemeClr val="tx1"/>
                </a:solidFill>
                <a:effectLst/>
                <a:latin typeface="+mn-lt"/>
                <a:ea typeface="+mn-ea"/>
                <a:cs typeface="+mn-cs"/>
              </a:rPr>
              <a:t>in 2011 found that </a:t>
            </a:r>
            <a:r>
              <a:rPr lang="en-GB" sz="1200" b="0" i="0" kern="1200" dirty="0">
                <a:solidFill>
                  <a:schemeClr val="tx1"/>
                </a:solidFill>
                <a:effectLst/>
                <a:latin typeface="+mn-lt"/>
                <a:ea typeface="+mn-ea"/>
                <a:cs typeface="+mn-cs"/>
              </a:rPr>
              <a:t>many global companies are comfortable that the skills, knowledge, and abilities of managers exist in the countries in which they operate.</a:t>
            </a:r>
            <a:r>
              <a:rPr lang="en-GB" sz="1200" b="0" i="0" kern="1200" baseline="0" dirty="0">
                <a:solidFill>
                  <a:schemeClr val="tx1"/>
                </a:solidFill>
                <a:effectLst/>
                <a:latin typeface="+mn-lt"/>
                <a:ea typeface="+mn-ea"/>
                <a:cs typeface="+mn-cs"/>
              </a:rPr>
              <a:t> If Transcend considers this insight, then </a:t>
            </a:r>
            <a:r>
              <a:rPr lang="en-GB" sz="1200" b="0" i="0" kern="1200" dirty="0">
                <a:solidFill>
                  <a:schemeClr val="tx1"/>
                </a:solidFill>
                <a:effectLst/>
                <a:latin typeface="+mn-lt"/>
                <a:ea typeface="+mn-ea"/>
                <a:cs typeface="+mn-cs"/>
              </a:rPr>
              <a:t>hiring of host-country professionals</a:t>
            </a:r>
            <a:r>
              <a:rPr lang="en-GB" sz="1200" b="0" i="0" kern="1200" baseline="0" dirty="0">
                <a:solidFill>
                  <a:schemeClr val="tx1"/>
                </a:solidFill>
                <a:effectLst/>
                <a:latin typeface="+mn-lt"/>
                <a:ea typeface="+mn-ea"/>
                <a:cs typeface="+mn-cs"/>
              </a:rPr>
              <a:t> is</a:t>
            </a:r>
            <a:r>
              <a:rPr lang="en-GB" sz="1200" b="0" i="0" kern="1200" dirty="0">
                <a:solidFill>
                  <a:schemeClr val="tx1"/>
                </a:solidFill>
                <a:effectLst/>
                <a:latin typeface="+mn-lt"/>
                <a:ea typeface="+mn-ea"/>
                <a:cs typeface="+mn-cs"/>
              </a:rPr>
              <a:t> a favourable choice</a:t>
            </a:r>
            <a:r>
              <a:rPr lang="en-GB" sz="1200" b="0" i="0" kern="1200" baseline="0" dirty="0">
                <a:solidFill>
                  <a:schemeClr val="tx1"/>
                </a:solidFill>
                <a:effectLst/>
                <a:latin typeface="+mn-lt"/>
                <a:ea typeface="+mn-ea"/>
                <a:cs typeface="+mn-cs"/>
              </a:rPr>
              <a:t> for it. </a:t>
            </a:r>
            <a:endParaRPr lang="en-GB" dirty="0"/>
          </a:p>
          <a:p>
            <a:endParaRPr lang="en-GB" dirty="0"/>
          </a:p>
        </p:txBody>
      </p:sp>
      <p:sp>
        <p:nvSpPr>
          <p:cNvPr id="4" name="Slide Number Placeholder 3"/>
          <p:cNvSpPr>
            <a:spLocks noGrp="1"/>
          </p:cNvSpPr>
          <p:nvPr>
            <p:ph type="sldNum" sz="quarter" idx="10"/>
          </p:nvPr>
        </p:nvSpPr>
        <p:spPr/>
        <p:txBody>
          <a:bodyPr/>
          <a:lstStyle/>
          <a:p>
            <a:fld id="{0F5B9E28-18F7-402A-BE73-B55D25BBFA07}" type="slidenum">
              <a:rPr lang="en-GB" smtClean="0"/>
              <a:t>4</a:t>
            </a:fld>
            <a:endParaRPr lang="en-GB"/>
          </a:p>
        </p:txBody>
      </p:sp>
    </p:spTree>
    <p:extLst>
      <p:ext uri="{BB962C8B-B14F-4D97-AF65-F5344CB8AC3E}">
        <p14:creationId xmlns:p14="http://schemas.microsoft.com/office/powerpoint/2010/main" val="14107452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Transcend will</a:t>
            </a:r>
            <a:r>
              <a:rPr lang="en-GB" baseline="0" dirty="0"/>
              <a:t> relocate expatriates if: specific knowledge of the product is important, there is a need for speed, for example, for hiring a manager, work rules regarding local workers is restrictive in the foreign market, and if the company focuses its corporate strategies on global integration. </a:t>
            </a:r>
            <a:endParaRPr lang="en-GB" dirty="0"/>
          </a:p>
        </p:txBody>
      </p:sp>
      <p:sp>
        <p:nvSpPr>
          <p:cNvPr id="4" name="Slide Number Placeholder 3"/>
          <p:cNvSpPr>
            <a:spLocks noGrp="1"/>
          </p:cNvSpPr>
          <p:nvPr>
            <p:ph type="sldNum" sz="quarter" idx="10"/>
          </p:nvPr>
        </p:nvSpPr>
        <p:spPr/>
        <p:txBody>
          <a:bodyPr/>
          <a:lstStyle/>
          <a:p>
            <a:fld id="{0F5B9E28-18F7-402A-BE73-B55D25BBFA07}" type="slidenum">
              <a:rPr lang="en-GB" smtClean="0"/>
              <a:t>5</a:t>
            </a:fld>
            <a:endParaRPr lang="en-GB"/>
          </a:p>
        </p:txBody>
      </p:sp>
    </p:spTree>
    <p:extLst>
      <p:ext uri="{BB962C8B-B14F-4D97-AF65-F5344CB8AC3E}">
        <p14:creationId xmlns:p14="http://schemas.microsoft.com/office/powerpoint/2010/main" val="40564249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F5B9E28-18F7-402A-BE73-B55D25BBFA07}" type="slidenum">
              <a:rPr lang="en-GB" smtClean="0"/>
              <a:t>7</a:t>
            </a:fld>
            <a:endParaRPr lang="en-GB"/>
          </a:p>
        </p:txBody>
      </p:sp>
    </p:spTree>
    <p:extLst>
      <p:ext uri="{BB962C8B-B14F-4D97-AF65-F5344CB8AC3E}">
        <p14:creationId xmlns:p14="http://schemas.microsoft.com/office/powerpoint/2010/main" val="2604915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F22D745-FA3A-461D-B9C9-C07B549F92C3}" type="datetimeFigureOut">
              <a:rPr lang="en-GB" smtClean="0"/>
              <a:t>21/11/2020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258EA7-4E0D-4409-8634-12F6CE32D4E2}" type="slidenum">
              <a:rPr lang="en-GB" smtClean="0"/>
              <a:t>‹#›</a:t>
            </a:fld>
            <a:endParaRPr lang="en-GB"/>
          </a:p>
        </p:txBody>
      </p:sp>
    </p:spTree>
    <p:extLst>
      <p:ext uri="{BB962C8B-B14F-4D97-AF65-F5344CB8AC3E}">
        <p14:creationId xmlns:p14="http://schemas.microsoft.com/office/powerpoint/2010/main" val="2896005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22D745-FA3A-461D-B9C9-C07B549F92C3}" type="datetimeFigureOut">
              <a:rPr lang="en-GB" smtClean="0"/>
              <a:t>21/11/2020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258EA7-4E0D-4409-8634-12F6CE32D4E2}" type="slidenum">
              <a:rPr lang="en-GB" smtClean="0"/>
              <a:t>‹#›</a:t>
            </a:fld>
            <a:endParaRPr lang="en-GB"/>
          </a:p>
        </p:txBody>
      </p:sp>
    </p:spTree>
    <p:extLst>
      <p:ext uri="{BB962C8B-B14F-4D97-AF65-F5344CB8AC3E}">
        <p14:creationId xmlns:p14="http://schemas.microsoft.com/office/powerpoint/2010/main" val="4201701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6F22D745-FA3A-461D-B9C9-C07B549F92C3}" type="datetimeFigureOut">
              <a:rPr lang="en-GB" smtClean="0"/>
              <a:t>21/11/2020</a:t>
            </a:fld>
            <a:endParaRPr lang="en-GB"/>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8F258EA7-4E0D-4409-8634-12F6CE32D4E2}" type="slidenum">
              <a:rPr lang="en-GB" smtClean="0"/>
              <a:t>‹#›</a:t>
            </a:fld>
            <a:endParaRPr lang="en-GB"/>
          </a:p>
        </p:txBody>
      </p:sp>
    </p:spTree>
    <p:extLst>
      <p:ext uri="{BB962C8B-B14F-4D97-AF65-F5344CB8AC3E}">
        <p14:creationId xmlns:p14="http://schemas.microsoft.com/office/powerpoint/2010/main" val="1669910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F22D745-FA3A-461D-B9C9-C07B549F92C3}" type="datetimeFigureOut">
              <a:rPr lang="en-GB" smtClean="0"/>
              <a:t>21/11/2020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F258EA7-4E0D-4409-8634-12F6CE32D4E2}" type="slidenum">
              <a:rPr lang="en-GB" smtClean="0"/>
              <a:t>‹#›</a:t>
            </a:fld>
            <a:endParaRPr lang="en-GB"/>
          </a:p>
        </p:txBody>
      </p:sp>
    </p:spTree>
    <p:extLst>
      <p:ext uri="{BB962C8B-B14F-4D97-AF65-F5344CB8AC3E}">
        <p14:creationId xmlns:p14="http://schemas.microsoft.com/office/powerpoint/2010/main" val="75898972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F22D745-FA3A-461D-B9C9-C07B549F92C3}" type="datetimeFigureOut">
              <a:rPr lang="en-GB" smtClean="0"/>
              <a:t>21/11/2020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F258EA7-4E0D-4409-8634-12F6CE32D4E2}" type="slidenum">
              <a:rPr lang="en-GB" smtClean="0"/>
              <a:t>‹#›</a:t>
            </a:fld>
            <a:endParaRPr lang="en-GB"/>
          </a:p>
        </p:txBody>
      </p:sp>
    </p:spTree>
    <p:extLst>
      <p:ext uri="{BB962C8B-B14F-4D97-AF65-F5344CB8AC3E}">
        <p14:creationId xmlns:p14="http://schemas.microsoft.com/office/powerpoint/2010/main" val="208648935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F22D745-FA3A-461D-B9C9-C07B549F92C3}" type="datetimeFigureOut">
              <a:rPr lang="en-GB" smtClean="0"/>
              <a:t>21/11/2020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F258EA7-4E0D-4409-8634-12F6CE32D4E2}" type="slidenum">
              <a:rPr lang="en-GB" smtClean="0"/>
              <a:t>‹#›</a:t>
            </a:fld>
            <a:endParaRPr lang="en-GB"/>
          </a:p>
        </p:txBody>
      </p:sp>
    </p:spTree>
    <p:extLst>
      <p:ext uri="{BB962C8B-B14F-4D97-AF65-F5344CB8AC3E}">
        <p14:creationId xmlns:p14="http://schemas.microsoft.com/office/powerpoint/2010/main" val="29860315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22D745-FA3A-461D-B9C9-C07B549F92C3}" type="datetimeFigureOut">
              <a:rPr lang="en-GB" smtClean="0"/>
              <a:t>21/11/2020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F258EA7-4E0D-4409-8634-12F6CE32D4E2}" type="slidenum">
              <a:rPr lang="en-GB" smtClean="0"/>
              <a:t>‹#›</a:t>
            </a:fld>
            <a:endParaRPr lang="en-GB"/>
          </a:p>
        </p:txBody>
      </p:sp>
    </p:spTree>
    <p:extLst>
      <p:ext uri="{BB962C8B-B14F-4D97-AF65-F5344CB8AC3E}">
        <p14:creationId xmlns:p14="http://schemas.microsoft.com/office/powerpoint/2010/main" val="3929519553"/>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F22D745-FA3A-461D-B9C9-C07B549F92C3}" type="datetimeFigureOut">
              <a:rPr lang="en-GB" smtClean="0"/>
              <a:t>21/11/2020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F258EA7-4E0D-4409-8634-12F6CE32D4E2}" type="slidenum">
              <a:rPr lang="en-GB" smtClean="0"/>
              <a:t>‹#›</a:t>
            </a:fld>
            <a:endParaRPr lang="en-GB"/>
          </a:p>
        </p:txBody>
      </p:sp>
    </p:spTree>
    <p:extLst>
      <p:ext uri="{BB962C8B-B14F-4D97-AF65-F5344CB8AC3E}">
        <p14:creationId xmlns:p14="http://schemas.microsoft.com/office/powerpoint/2010/main" val="3432113374"/>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F22D745-FA3A-461D-B9C9-C07B549F92C3}" type="datetimeFigureOut">
              <a:rPr lang="en-GB" smtClean="0"/>
              <a:t>21/11/2020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F258EA7-4E0D-4409-8634-12F6CE32D4E2}" type="slidenum">
              <a:rPr lang="en-GB" smtClean="0"/>
              <a:t>‹#›</a:t>
            </a:fld>
            <a:endParaRPr lang="en-GB"/>
          </a:p>
        </p:txBody>
      </p:sp>
    </p:spTree>
    <p:extLst>
      <p:ext uri="{BB962C8B-B14F-4D97-AF65-F5344CB8AC3E}">
        <p14:creationId xmlns:p14="http://schemas.microsoft.com/office/powerpoint/2010/main" val="41052294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22D745-FA3A-461D-B9C9-C07B549F92C3}" type="datetimeFigureOut">
              <a:rPr lang="en-GB" smtClean="0"/>
              <a:t>21/11/2020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258EA7-4E0D-4409-8634-12F6CE32D4E2}" type="slidenum">
              <a:rPr lang="en-GB" smtClean="0"/>
              <a:t>‹#›</a:t>
            </a:fld>
            <a:endParaRPr lang="en-GB"/>
          </a:p>
        </p:txBody>
      </p:sp>
    </p:spTree>
    <p:extLst>
      <p:ext uri="{BB962C8B-B14F-4D97-AF65-F5344CB8AC3E}">
        <p14:creationId xmlns:p14="http://schemas.microsoft.com/office/powerpoint/2010/main" val="1651662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6F22D745-FA3A-461D-B9C9-C07B549F92C3}" type="datetimeFigureOut">
              <a:rPr lang="en-GB" smtClean="0"/>
              <a:t>21/11/2020</a:t>
            </a:fld>
            <a:endParaRPr lang="en-GB"/>
          </a:p>
        </p:txBody>
      </p:sp>
      <p:sp>
        <p:nvSpPr>
          <p:cNvPr id="5" name="Footer Placeholder 4"/>
          <p:cNvSpPr>
            <a:spLocks noGrp="1"/>
          </p:cNvSpPr>
          <p:nvPr>
            <p:ph type="ftr" sz="quarter" idx="11"/>
          </p:nvPr>
        </p:nvSpPr>
        <p:spPr>
          <a:xfrm>
            <a:off x="3776135" y="6422854"/>
            <a:ext cx="4279669" cy="365125"/>
          </a:xfrm>
        </p:spPr>
        <p:txBody>
          <a:bodyPr/>
          <a:lstStyle/>
          <a:p>
            <a:endParaRPr lang="en-GB"/>
          </a:p>
        </p:txBody>
      </p:sp>
      <p:sp>
        <p:nvSpPr>
          <p:cNvPr id="6" name="Slide Number Placeholder 5"/>
          <p:cNvSpPr>
            <a:spLocks noGrp="1"/>
          </p:cNvSpPr>
          <p:nvPr>
            <p:ph type="sldNum" sz="quarter" idx="12"/>
          </p:nvPr>
        </p:nvSpPr>
        <p:spPr>
          <a:xfrm>
            <a:off x="8073048" y="6422854"/>
            <a:ext cx="879759" cy="365125"/>
          </a:xfrm>
        </p:spPr>
        <p:txBody>
          <a:bodyPr/>
          <a:lstStyle/>
          <a:p>
            <a:fld id="{8F258EA7-4E0D-4409-8634-12F6CE32D4E2}" type="slidenum">
              <a:rPr lang="en-GB" smtClean="0"/>
              <a:t>‹#›</a:t>
            </a:fld>
            <a:endParaRPr lang="en-GB"/>
          </a:p>
        </p:txBody>
      </p:sp>
    </p:spTree>
    <p:extLst>
      <p:ext uri="{BB962C8B-B14F-4D97-AF65-F5344CB8AC3E}">
        <p14:creationId xmlns:p14="http://schemas.microsoft.com/office/powerpoint/2010/main" val="3731625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6F22D745-FA3A-461D-B9C9-C07B549F92C3}" type="datetimeFigureOut">
              <a:rPr lang="en-GB" smtClean="0"/>
              <a:t>21/11/2020</a:t>
            </a:fld>
            <a:endParaRPr lang="en-GB"/>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GB"/>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8F258EA7-4E0D-4409-8634-12F6CE32D4E2}" type="slidenum">
              <a:rPr lang="en-GB" smtClean="0"/>
              <a:t>‹#›</a:t>
            </a:fld>
            <a:endParaRPr lang="en-GB"/>
          </a:p>
        </p:txBody>
      </p:sp>
    </p:spTree>
    <p:extLst>
      <p:ext uri="{BB962C8B-B14F-4D97-AF65-F5344CB8AC3E}">
        <p14:creationId xmlns:p14="http://schemas.microsoft.com/office/powerpoint/2010/main" val="2626879781"/>
      </p:ext>
    </p:extLst>
  </p:cSld>
  <p:clrMap bg1="dk1" tx1="lt1" bg2="dk2" tx2="lt2" accent1="accent1" accent2="accent2" accent3="accent3" accent4="accent4" accent5="accent5" accent6="accent6" hlink="hlink" folHlink="folHlink"/>
  <p:sldLayoutIdLst>
    <p:sldLayoutId id="2147483867" r:id="rId1"/>
    <p:sldLayoutId id="2147483868" r:id="rId2"/>
    <p:sldLayoutId id="2147483869" r:id="rId3"/>
    <p:sldLayoutId id="2147483870" r:id="rId4"/>
    <p:sldLayoutId id="2147483871" r:id="rId5"/>
    <p:sldLayoutId id="2147483872" r:id="rId6"/>
    <p:sldLayoutId id="2147483873" r:id="rId7"/>
    <p:sldLayoutId id="2147483874" r:id="rId8"/>
    <p:sldLayoutId id="2147483875" r:id="rId9"/>
    <p:sldLayoutId id="2147483876" r:id="rId10"/>
    <p:sldLayoutId id="2147483877"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98171" y="2699657"/>
            <a:ext cx="8490857" cy="1868432"/>
          </a:xfrm>
        </p:spPr>
        <p:txBody>
          <a:bodyPr>
            <a:normAutofit fontScale="90000"/>
          </a:bodyPr>
          <a:lstStyle/>
          <a:p>
            <a:r>
              <a:rPr lang="en-US" b="1" dirty="0"/>
              <a:t>Transcend Coffee in Costa Rica</a:t>
            </a:r>
            <a:br>
              <a:rPr lang="en-GB" dirty="0"/>
            </a:br>
            <a:r>
              <a:rPr lang="en-US" dirty="0"/>
              <a:t> </a:t>
            </a:r>
            <a:br>
              <a:rPr lang="en-GB" dirty="0"/>
            </a:br>
            <a:endParaRPr lang="en-GB" dirty="0"/>
          </a:p>
        </p:txBody>
      </p:sp>
      <p:sp>
        <p:nvSpPr>
          <p:cNvPr id="3" name="Subtitle 2"/>
          <p:cNvSpPr>
            <a:spLocks noGrp="1"/>
          </p:cNvSpPr>
          <p:nvPr>
            <p:ph type="subTitle" idx="1"/>
          </p:nvPr>
        </p:nvSpPr>
        <p:spPr/>
        <p:txBody>
          <a:bodyPr>
            <a:normAutofit/>
          </a:bodyPr>
          <a:lstStyle/>
          <a:p>
            <a:r>
              <a:rPr lang="en-US" dirty="0"/>
              <a:t>Prepared for</a:t>
            </a:r>
            <a:br>
              <a:rPr lang="en-GB" dirty="0"/>
            </a:br>
            <a:r>
              <a:rPr lang="en-US" dirty="0"/>
              <a:t>Melanie Simmons </a:t>
            </a:r>
            <a:br>
              <a:rPr lang="en-GB" dirty="0"/>
            </a:br>
            <a:r>
              <a:rPr lang="en-US" dirty="0"/>
              <a:t>Instructor of SMGT4460 - International Business </a:t>
            </a:r>
            <a:br>
              <a:rPr lang="en-GB" dirty="0"/>
            </a:br>
            <a:endParaRPr lang="en-GB" dirty="0"/>
          </a:p>
          <a:p>
            <a:endParaRPr lang="en-GB" dirty="0"/>
          </a:p>
        </p:txBody>
      </p:sp>
    </p:spTree>
    <p:extLst>
      <p:ext uri="{BB962C8B-B14F-4D97-AF65-F5344CB8AC3E}">
        <p14:creationId xmlns:p14="http://schemas.microsoft.com/office/powerpoint/2010/main" val="1277745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Staffing Strategies </a:t>
            </a:r>
            <a:endParaRPr lang="en-GB" dirty="0"/>
          </a:p>
        </p:txBody>
      </p:sp>
      <p:sp>
        <p:nvSpPr>
          <p:cNvPr id="3" name="Content Placeholder 2"/>
          <p:cNvSpPr>
            <a:spLocks noGrp="1"/>
          </p:cNvSpPr>
          <p:nvPr>
            <p:ph idx="1"/>
          </p:nvPr>
        </p:nvSpPr>
        <p:spPr/>
        <p:txBody>
          <a:bodyPr/>
          <a:lstStyle/>
          <a:p>
            <a:pPr marL="0" indent="0">
              <a:buNone/>
            </a:pPr>
            <a:r>
              <a:rPr lang="en-GB" dirty="0"/>
              <a:t>There are two staffing strategies Transcend could implement if it were to enter a foreign market: </a:t>
            </a:r>
          </a:p>
          <a:p>
            <a:pPr lvl="1">
              <a:buFont typeface="Wingdings" panose="05000000000000000000" pitchFamily="2" charset="2"/>
              <a:buChar char="Ø"/>
            </a:pPr>
            <a:r>
              <a:rPr lang="en-GB" dirty="0"/>
              <a:t>Home-country national strategy (expatriates)</a:t>
            </a:r>
          </a:p>
          <a:p>
            <a:pPr lvl="1">
              <a:buFont typeface="Wingdings" panose="05000000000000000000" pitchFamily="2" charset="2"/>
              <a:buChar char="Ø"/>
            </a:pPr>
            <a:r>
              <a:rPr lang="en-GB" dirty="0"/>
              <a:t>Host-country national strategy (local employees)</a:t>
            </a:r>
          </a:p>
          <a:p>
            <a:pPr marL="457200" lvl="1" indent="0">
              <a:buNone/>
            </a:pPr>
            <a:endParaRPr lang="en-GB" dirty="0"/>
          </a:p>
          <a:p>
            <a:pPr>
              <a:buFont typeface="Wingdings" panose="05000000000000000000" pitchFamily="2" charset="2"/>
              <a:buChar char="v"/>
            </a:pPr>
            <a:r>
              <a:rPr lang="en-GB" dirty="0"/>
              <a:t>Each one of these strategies has advantages and disadvantages </a:t>
            </a:r>
          </a:p>
          <a:p>
            <a:pPr lvl="2">
              <a:buFont typeface="Wingdings" panose="05000000000000000000" pitchFamily="2" charset="2"/>
              <a:buChar char="Ø"/>
            </a:pPr>
            <a:endParaRPr lang="en-GB" dirty="0"/>
          </a:p>
          <a:p>
            <a:pPr marL="0" indent="0">
              <a:buNone/>
            </a:pPr>
            <a:endParaRPr lang="en-GB" dirty="0"/>
          </a:p>
        </p:txBody>
      </p:sp>
    </p:spTree>
    <p:extLst>
      <p:ext uri="{BB962C8B-B14F-4D97-AF65-F5344CB8AC3E}">
        <p14:creationId xmlns:p14="http://schemas.microsoft.com/office/powerpoint/2010/main" val="29411824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Expatriates</a:t>
            </a:r>
          </a:p>
        </p:txBody>
      </p:sp>
      <p:sp>
        <p:nvSpPr>
          <p:cNvPr id="3" name="Content Placeholder 2"/>
          <p:cNvSpPr>
            <a:spLocks noGrp="1"/>
          </p:cNvSpPr>
          <p:nvPr>
            <p:ph idx="1"/>
          </p:nvPr>
        </p:nvSpPr>
        <p:spPr/>
        <p:txBody>
          <a:bodyPr>
            <a:normAutofit fontScale="92500" lnSpcReduction="20000"/>
          </a:bodyPr>
          <a:lstStyle/>
          <a:p>
            <a:pPr marL="0" indent="0">
              <a:buNone/>
            </a:pPr>
            <a:r>
              <a:rPr lang="en-GB" b="1" dirty="0"/>
              <a:t>Advantages</a:t>
            </a:r>
          </a:p>
          <a:p>
            <a:pPr lvl="1">
              <a:buFont typeface="Wingdings" panose="05000000000000000000" pitchFamily="2" charset="2"/>
              <a:buChar char="Ø"/>
            </a:pPr>
            <a:r>
              <a:rPr lang="en-GB" dirty="0"/>
              <a:t>Managers would have greater control of the business in the market</a:t>
            </a:r>
          </a:p>
          <a:p>
            <a:pPr lvl="1">
              <a:buFont typeface="Wingdings" panose="05000000000000000000" pitchFamily="2" charset="2"/>
              <a:buChar char="Ø"/>
            </a:pPr>
            <a:r>
              <a:rPr lang="en-GB" dirty="0"/>
              <a:t>Managers would gain experience in the foreign market</a:t>
            </a:r>
          </a:p>
          <a:p>
            <a:pPr lvl="1">
              <a:buFont typeface="Wingdings" panose="05000000000000000000" pitchFamily="2" charset="2"/>
              <a:buChar char="Ø"/>
            </a:pPr>
            <a:r>
              <a:rPr lang="en-GB" dirty="0"/>
              <a:t>Greater understanding and implementation of business strategy</a:t>
            </a:r>
          </a:p>
          <a:p>
            <a:pPr lvl="1">
              <a:buFont typeface="Wingdings" panose="05000000000000000000" pitchFamily="2" charset="2"/>
              <a:buChar char="Ø"/>
            </a:pPr>
            <a:r>
              <a:rPr lang="en-GB" dirty="0"/>
              <a:t>Would be a morale builder for employees of the host country</a:t>
            </a:r>
          </a:p>
          <a:p>
            <a:pPr marL="0" indent="0">
              <a:buNone/>
            </a:pPr>
            <a:r>
              <a:rPr lang="en-GB" b="1" dirty="0"/>
              <a:t>Disadvantages</a:t>
            </a:r>
          </a:p>
          <a:p>
            <a:pPr lvl="1">
              <a:buFont typeface="Wingdings" panose="05000000000000000000" pitchFamily="2" charset="2"/>
              <a:buChar char="Ø"/>
            </a:pPr>
            <a:r>
              <a:rPr lang="en-GB" dirty="0"/>
              <a:t>Lack of cultural sensitivity</a:t>
            </a:r>
          </a:p>
          <a:p>
            <a:pPr lvl="1">
              <a:buFont typeface="Wingdings" panose="05000000000000000000" pitchFamily="2" charset="2"/>
              <a:buChar char="Ø"/>
            </a:pPr>
            <a:r>
              <a:rPr lang="en-GB" dirty="0"/>
              <a:t>May experience language barriers</a:t>
            </a:r>
          </a:p>
          <a:p>
            <a:pPr lvl="1">
              <a:buFont typeface="Wingdings" panose="05000000000000000000" pitchFamily="2" charset="2"/>
              <a:buChar char="Ø"/>
            </a:pPr>
            <a:r>
              <a:rPr lang="en-GB" dirty="0"/>
              <a:t>High costs associated with housing, costs of relocation, and so forth</a:t>
            </a:r>
          </a:p>
          <a:p>
            <a:pPr lvl="1">
              <a:buFont typeface="Wingdings" panose="05000000000000000000" pitchFamily="2" charset="2"/>
              <a:buChar char="Ø"/>
            </a:pPr>
            <a:r>
              <a:rPr lang="en-GB" dirty="0"/>
              <a:t>Legal risks due to differences in  employment laws and regulations for payroll, taxes, and pension </a:t>
            </a:r>
          </a:p>
          <a:p>
            <a:pPr lvl="1">
              <a:buFont typeface="Wingdings" panose="05000000000000000000" pitchFamily="2" charset="2"/>
              <a:buChar char="Ø"/>
            </a:pPr>
            <a:r>
              <a:rPr lang="en-GB" dirty="0"/>
              <a:t>Risk of losing the best employees due to external factors in a foreign country</a:t>
            </a:r>
          </a:p>
          <a:p>
            <a:pPr lvl="1">
              <a:buFont typeface="Wingdings" panose="05000000000000000000" pitchFamily="2" charset="2"/>
              <a:buChar char="Ø"/>
            </a:pPr>
            <a:r>
              <a:rPr lang="en-GB" dirty="0"/>
              <a:t>According to Fee (2020), expatriates are more likely to experience high burnout as a result of working so hard to not only meet company objectives but also adapting a culture that is new to them.  </a:t>
            </a:r>
          </a:p>
        </p:txBody>
      </p:sp>
    </p:spTree>
    <p:extLst>
      <p:ext uri="{BB962C8B-B14F-4D97-AF65-F5344CB8AC3E}">
        <p14:creationId xmlns:p14="http://schemas.microsoft.com/office/powerpoint/2010/main" val="1092855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Host-Country Employees</a:t>
            </a:r>
          </a:p>
        </p:txBody>
      </p:sp>
      <p:sp>
        <p:nvSpPr>
          <p:cNvPr id="3" name="Content Placeholder 2"/>
          <p:cNvSpPr>
            <a:spLocks noGrp="1"/>
          </p:cNvSpPr>
          <p:nvPr>
            <p:ph idx="1"/>
          </p:nvPr>
        </p:nvSpPr>
        <p:spPr/>
        <p:txBody>
          <a:bodyPr>
            <a:normAutofit fontScale="77500" lnSpcReduction="20000"/>
          </a:bodyPr>
          <a:lstStyle/>
          <a:p>
            <a:pPr marL="0" indent="0">
              <a:buNone/>
            </a:pPr>
            <a:r>
              <a:rPr lang="en-GB" b="1" dirty="0"/>
              <a:t>Advantages</a:t>
            </a:r>
          </a:p>
          <a:p>
            <a:pPr lvl="1">
              <a:buFont typeface="Wingdings" panose="05000000000000000000" pitchFamily="2" charset="2"/>
              <a:buChar char="Ø"/>
            </a:pPr>
            <a:r>
              <a:rPr lang="en-GB" dirty="0"/>
              <a:t>Less costly in both moving expenses and training</a:t>
            </a:r>
          </a:p>
          <a:p>
            <a:pPr lvl="1">
              <a:buFont typeface="Wingdings" panose="05000000000000000000" pitchFamily="2" charset="2"/>
              <a:buChar char="Ø"/>
            </a:pPr>
            <a:r>
              <a:rPr lang="en-GB" dirty="0"/>
              <a:t>Language barrier is not a problem</a:t>
            </a:r>
          </a:p>
          <a:p>
            <a:pPr lvl="1">
              <a:buFont typeface="Wingdings" panose="05000000000000000000" pitchFamily="2" charset="2"/>
              <a:buChar char="Ø"/>
            </a:pPr>
            <a:r>
              <a:rPr lang="en-GB" dirty="0"/>
              <a:t>Better understanding of local rules and laws</a:t>
            </a:r>
          </a:p>
          <a:p>
            <a:pPr lvl="1">
              <a:buFont typeface="Wingdings" panose="05000000000000000000" pitchFamily="2" charset="2"/>
              <a:buChar char="Ø"/>
            </a:pPr>
            <a:r>
              <a:rPr lang="en-GB" dirty="0"/>
              <a:t>Better understanding of the market dynamics</a:t>
            </a:r>
          </a:p>
          <a:p>
            <a:pPr marL="0" indent="0">
              <a:buNone/>
            </a:pPr>
            <a:r>
              <a:rPr lang="en-GB" b="1" dirty="0"/>
              <a:t>Disadvantages</a:t>
            </a:r>
          </a:p>
          <a:p>
            <a:pPr lvl="1">
              <a:buFont typeface="Wingdings" panose="05000000000000000000" pitchFamily="2" charset="2"/>
              <a:buChar char="Ø"/>
            </a:pPr>
            <a:r>
              <a:rPr lang="en-GB" dirty="0"/>
              <a:t>Host-country employees may not understand business objectives if they are not properly trained </a:t>
            </a:r>
          </a:p>
          <a:p>
            <a:pPr lvl="1">
              <a:buFont typeface="Wingdings" panose="05000000000000000000" pitchFamily="2" charset="2"/>
              <a:buChar char="Ø"/>
            </a:pPr>
            <a:r>
              <a:rPr lang="en-GB" dirty="0"/>
              <a:t>Sales representatives might have difficulties selling the product specially if they do not clearly understand value proposition of the product and if it does not meet consumer’s preferences in the market</a:t>
            </a:r>
          </a:p>
          <a:p>
            <a:pPr lvl="1">
              <a:buFont typeface="Wingdings" panose="05000000000000000000" pitchFamily="2" charset="2"/>
              <a:buChar char="Ø"/>
            </a:pPr>
            <a:r>
              <a:rPr lang="en-GB" dirty="0"/>
              <a:t>Ensuring that the local staff reflect region’s diversity could be tough and conflicts may ensue if the staff members do not work towards a common goal or if they do not understand one another. </a:t>
            </a:r>
          </a:p>
          <a:p>
            <a:pPr lvl="1">
              <a:buFont typeface="Wingdings" panose="05000000000000000000" pitchFamily="2" charset="2"/>
              <a:buChar char="Ø"/>
            </a:pPr>
            <a:r>
              <a:rPr lang="en-GB" dirty="0"/>
              <a:t>For local employees to deliver as expected, they need to continue learning and this could be a liability to the company</a:t>
            </a:r>
          </a:p>
          <a:p>
            <a:pPr lvl="1">
              <a:buFont typeface="Wingdings" panose="05000000000000000000" pitchFamily="2" charset="2"/>
              <a:buChar char="Ø"/>
            </a:pPr>
            <a:r>
              <a:rPr lang="en-GB" dirty="0"/>
              <a:t>Effective communication, for example, with executives from the headquarters is very important for the company’s success in the foreign market. Therefore, ineffective communication across cultures could be a real challenge for locals. </a:t>
            </a:r>
          </a:p>
          <a:p>
            <a:pPr lvl="1">
              <a:buFont typeface="Wingdings" panose="05000000000000000000" pitchFamily="2" charset="2"/>
              <a:buChar char="Ø"/>
            </a:pPr>
            <a:r>
              <a:rPr lang="en-GB" dirty="0"/>
              <a:t>Cultural differences can affect strategies, which locals opt to use to market the product in the market (Steenkamp, 2019).</a:t>
            </a:r>
          </a:p>
          <a:p>
            <a:pPr lvl="1">
              <a:buFont typeface="Wingdings" panose="05000000000000000000" pitchFamily="2" charset="2"/>
              <a:buChar char="Ø"/>
            </a:pPr>
            <a:endParaRPr lang="en-GB" dirty="0"/>
          </a:p>
        </p:txBody>
      </p:sp>
    </p:spTree>
    <p:extLst>
      <p:ext uri="{BB962C8B-B14F-4D97-AF65-F5344CB8AC3E}">
        <p14:creationId xmlns:p14="http://schemas.microsoft.com/office/powerpoint/2010/main" val="36191320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Expatriate versus hiring local</a:t>
            </a:r>
          </a:p>
        </p:txBody>
      </p:sp>
      <p:sp>
        <p:nvSpPr>
          <p:cNvPr id="3" name="Content Placeholder 2"/>
          <p:cNvSpPr>
            <a:spLocks noGrp="1"/>
          </p:cNvSpPr>
          <p:nvPr>
            <p:ph idx="1"/>
          </p:nvPr>
        </p:nvSpPr>
        <p:spPr/>
        <p:txBody>
          <a:bodyPr/>
          <a:lstStyle/>
          <a:p>
            <a:r>
              <a:rPr lang="en-GB" b="1" dirty="0"/>
              <a:t>Checklist: </a:t>
            </a:r>
            <a:r>
              <a:rPr lang="en-GB" i="1" dirty="0"/>
              <a:t>When to select expatriates?</a:t>
            </a:r>
          </a:p>
          <a:p>
            <a:pPr lvl="2">
              <a:buFont typeface="Wingdings" panose="05000000000000000000" pitchFamily="2" charset="2"/>
              <a:buChar char="Ø"/>
            </a:pPr>
            <a:r>
              <a:rPr lang="en-GB" dirty="0"/>
              <a:t>Company- specific knowledge is important</a:t>
            </a:r>
          </a:p>
          <a:p>
            <a:pPr lvl="2">
              <a:buFont typeface="Wingdings" panose="05000000000000000000" pitchFamily="2" charset="2"/>
              <a:buChar char="Ø"/>
            </a:pPr>
            <a:r>
              <a:rPr lang="en-GB" dirty="0"/>
              <a:t>There is a need for speed (assigning an expatriate is usually faster than hiring a local)</a:t>
            </a:r>
          </a:p>
          <a:p>
            <a:pPr lvl="2">
              <a:buFont typeface="Wingdings" panose="05000000000000000000" pitchFamily="2" charset="2"/>
              <a:buChar char="Ø"/>
            </a:pPr>
            <a:r>
              <a:rPr lang="en-GB" dirty="0"/>
              <a:t>Work rules regarding local workers are restrictive</a:t>
            </a:r>
          </a:p>
          <a:p>
            <a:pPr lvl="2">
              <a:buFont typeface="Wingdings" panose="05000000000000000000" pitchFamily="2" charset="2"/>
              <a:buChar char="Ø"/>
            </a:pPr>
            <a:r>
              <a:rPr lang="en-GB" dirty="0"/>
              <a:t>The corporate strategy is focused on global integration </a:t>
            </a:r>
          </a:p>
        </p:txBody>
      </p:sp>
    </p:spTree>
    <p:extLst>
      <p:ext uri="{BB962C8B-B14F-4D97-AF65-F5344CB8AC3E}">
        <p14:creationId xmlns:p14="http://schemas.microsoft.com/office/powerpoint/2010/main" val="32191618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Cont</a:t>
            </a:r>
            <a:r>
              <a:rPr lang="en-GB" dirty="0"/>
              <a:t>….</a:t>
            </a:r>
          </a:p>
        </p:txBody>
      </p:sp>
      <p:sp>
        <p:nvSpPr>
          <p:cNvPr id="3" name="Content Placeholder 2"/>
          <p:cNvSpPr>
            <a:spLocks noGrp="1"/>
          </p:cNvSpPr>
          <p:nvPr>
            <p:ph idx="1"/>
          </p:nvPr>
        </p:nvSpPr>
        <p:spPr/>
        <p:txBody>
          <a:bodyPr/>
          <a:lstStyle/>
          <a:p>
            <a:pPr marL="0" indent="0">
              <a:buNone/>
            </a:pPr>
            <a:r>
              <a:rPr lang="en-GB" b="1" dirty="0"/>
              <a:t>Checklist: </a:t>
            </a:r>
            <a:r>
              <a:rPr lang="en-GB" i="1" dirty="0"/>
              <a:t>When to select local hire?</a:t>
            </a:r>
          </a:p>
          <a:p>
            <a:pPr lvl="1">
              <a:buFont typeface="Wingdings" panose="05000000000000000000" pitchFamily="2" charset="2"/>
              <a:buChar char="Ø"/>
            </a:pPr>
            <a:r>
              <a:rPr lang="en-GB" dirty="0"/>
              <a:t>The need to interact with local customers is paramount</a:t>
            </a:r>
          </a:p>
          <a:p>
            <a:pPr lvl="1">
              <a:buFont typeface="Wingdings" panose="05000000000000000000" pitchFamily="2" charset="2"/>
              <a:buChar char="Ø"/>
            </a:pPr>
            <a:r>
              <a:rPr lang="en-GB" dirty="0"/>
              <a:t>Cost is an issue (expatriates often bring high costs such as relocation/continuous travel and family)</a:t>
            </a:r>
          </a:p>
          <a:p>
            <a:pPr lvl="1">
              <a:buFont typeface="Wingdings" panose="05000000000000000000" pitchFamily="2" charset="2"/>
              <a:buChar char="Ø"/>
            </a:pPr>
            <a:r>
              <a:rPr lang="en-GB" dirty="0"/>
              <a:t>There are large cultural distances between the host country and candidate expatriates</a:t>
            </a:r>
          </a:p>
        </p:txBody>
      </p:sp>
    </p:spTree>
    <p:extLst>
      <p:ext uri="{BB962C8B-B14F-4D97-AF65-F5344CB8AC3E}">
        <p14:creationId xmlns:p14="http://schemas.microsoft.com/office/powerpoint/2010/main" val="1001378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Conclusion</a:t>
            </a:r>
            <a:endParaRPr lang="en-GB" dirty="0"/>
          </a:p>
        </p:txBody>
      </p:sp>
      <p:sp>
        <p:nvSpPr>
          <p:cNvPr id="3" name="Content Placeholder 2"/>
          <p:cNvSpPr>
            <a:spLocks noGrp="1"/>
          </p:cNvSpPr>
          <p:nvPr>
            <p:ph idx="1"/>
          </p:nvPr>
        </p:nvSpPr>
        <p:spPr/>
        <p:txBody>
          <a:bodyPr/>
          <a:lstStyle/>
          <a:p>
            <a:pPr marL="0" indent="0">
              <a:buNone/>
            </a:pPr>
            <a:r>
              <a:rPr lang="en-GB" dirty="0"/>
              <a:t>After exploring pros and cons of the two types of hiring strategies in the foreign market, it would not be advisable for Transcend Coffee to enter the foreign market for the following reasons:</a:t>
            </a:r>
          </a:p>
          <a:p>
            <a:pPr lvl="1">
              <a:buFont typeface="Wingdings" panose="05000000000000000000" pitchFamily="2" charset="2"/>
              <a:buChar char="§"/>
            </a:pPr>
            <a:r>
              <a:rPr lang="en-GB" dirty="0"/>
              <a:t>It would be costly to relocate some of its expatriates who would not only have challenges adopting the new culture, but also have difficulties learning a new language</a:t>
            </a:r>
          </a:p>
          <a:p>
            <a:pPr lvl="1">
              <a:buFont typeface="Wingdings" panose="05000000000000000000" pitchFamily="2" charset="2"/>
              <a:buChar char="§"/>
            </a:pPr>
            <a:r>
              <a:rPr lang="en-GB" dirty="0"/>
              <a:t>Locals might not understand company values and, therefore, have difficulties selling the product</a:t>
            </a:r>
          </a:p>
          <a:p>
            <a:pPr lvl="1"/>
            <a:r>
              <a:rPr lang="en-GB" dirty="0"/>
              <a:t>It would be difficult for an expatriate manager to manage a team of local employees due to differences in their culture</a:t>
            </a:r>
          </a:p>
          <a:p>
            <a:pPr lvl="1"/>
            <a:r>
              <a:rPr lang="en-GB" dirty="0"/>
              <a:t>The company might need to restructure its human resource department to cater for new challenges in terms of labour policies in the foreign country</a:t>
            </a:r>
          </a:p>
        </p:txBody>
      </p:sp>
    </p:spTree>
    <p:extLst>
      <p:ext uri="{BB962C8B-B14F-4D97-AF65-F5344CB8AC3E}">
        <p14:creationId xmlns:p14="http://schemas.microsoft.com/office/powerpoint/2010/main" val="26559926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REFERENCES</a:t>
            </a:r>
          </a:p>
        </p:txBody>
      </p:sp>
      <p:sp>
        <p:nvSpPr>
          <p:cNvPr id="3" name="Content Placeholder 2"/>
          <p:cNvSpPr>
            <a:spLocks noGrp="1"/>
          </p:cNvSpPr>
          <p:nvPr>
            <p:ph idx="1"/>
          </p:nvPr>
        </p:nvSpPr>
        <p:spPr/>
        <p:txBody>
          <a:bodyPr/>
          <a:lstStyle/>
          <a:p>
            <a:pPr marL="0" indent="0">
              <a:buNone/>
            </a:pPr>
            <a:r>
              <a:rPr lang="en-GB" dirty="0"/>
              <a:t>Fee, A. (2020). How host-country nationals manage the demands of hosting expatriates. </a:t>
            </a:r>
            <a:r>
              <a:rPr lang="en-GB" i="1" dirty="0"/>
              <a:t>Journal of Global Mobility: The Home of Expatriate Management Research</a:t>
            </a:r>
            <a:r>
              <a:rPr lang="en-GB" dirty="0"/>
              <a:t>.</a:t>
            </a:r>
          </a:p>
          <a:p>
            <a:pPr marL="0" indent="0">
              <a:buNone/>
            </a:pPr>
            <a:r>
              <a:rPr lang="en-GB" dirty="0"/>
              <a:t>Steenkamp, J. B. E. (2019). Global versus local consumer culture: Theory, measurement, and future research directions. </a:t>
            </a:r>
            <a:r>
              <a:rPr lang="en-GB" i="1" dirty="0"/>
              <a:t>Journal of International Marketing</a:t>
            </a:r>
            <a:r>
              <a:rPr lang="en-GB" dirty="0"/>
              <a:t>, </a:t>
            </a:r>
            <a:r>
              <a:rPr lang="en-GB" i="1" dirty="0"/>
              <a:t>27</a:t>
            </a:r>
            <a:r>
              <a:rPr lang="en-GB" dirty="0"/>
              <a:t>(1), 1-19.</a:t>
            </a:r>
          </a:p>
          <a:p>
            <a:pPr marL="0" indent="0">
              <a:buNone/>
            </a:pPr>
            <a:r>
              <a:rPr lang="en-GB" dirty="0"/>
              <a:t>Trompenaars, F., &amp; Hampden-Turner, C. (2011). </a:t>
            </a:r>
            <a:r>
              <a:rPr lang="en-GB" i="1" dirty="0"/>
              <a:t>Riding the waves of culture: Understanding diversity in global business</a:t>
            </a:r>
            <a:r>
              <a:rPr lang="en-GB" dirty="0"/>
              <a:t>. Nicholas Brealey International.</a:t>
            </a:r>
          </a:p>
        </p:txBody>
      </p:sp>
    </p:spTree>
    <p:extLst>
      <p:ext uri="{BB962C8B-B14F-4D97-AF65-F5344CB8AC3E}">
        <p14:creationId xmlns:p14="http://schemas.microsoft.com/office/powerpoint/2010/main" val="156159799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ysClr val="windowText" lastClr="000000"/>
      </a:dk1>
      <a:lt1>
        <a:sysClr val="window" lastClr="FFFFFF"/>
      </a:lt1>
      <a:dk2>
        <a:srgbClr val="323232"/>
      </a:dk2>
      <a:lt2>
        <a:srgbClr val="E3DED1"/>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tint val="98000"/>
              </a:schemeClr>
              <a:schemeClr val="phClr">
                <a:tint val="99000"/>
                <a:shade val="96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C3935CB6-B0E3-44A7-AB37-996D901F73A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TM03090430[[fn=Banded]]</Template>
  <TotalTime>925</TotalTime>
  <Words>924</Words>
  <Application>Microsoft Office PowerPoint</Application>
  <PresentationFormat>Widescreen</PresentationFormat>
  <Paragraphs>64</Paragraphs>
  <Slides>8</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Calibri</vt:lpstr>
      <vt:lpstr>Corbel</vt:lpstr>
      <vt:lpstr>Wingdings</vt:lpstr>
      <vt:lpstr>Banded</vt:lpstr>
      <vt:lpstr>Transcend Coffee in Costa Rica   </vt:lpstr>
      <vt:lpstr>Staffing Strategies </vt:lpstr>
      <vt:lpstr>Expatriates</vt:lpstr>
      <vt:lpstr>Host-Country Employees</vt:lpstr>
      <vt:lpstr>Expatriate versus hiring local</vt:lpstr>
      <vt:lpstr>Cont….</vt:lpstr>
      <vt:lpstr>Conclusion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Transcend Coffee in Costa Rica</dc:title>
  <dc:creator>Anne</dc:creator>
  <cp:lastModifiedBy>Capella</cp:lastModifiedBy>
  <cp:revision>64</cp:revision>
  <dcterms:created xsi:type="dcterms:W3CDTF">2020-11-20T10:53:56Z</dcterms:created>
  <dcterms:modified xsi:type="dcterms:W3CDTF">2020-11-21T17:10:00Z</dcterms:modified>
</cp:coreProperties>
</file>